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3" r:id="rId15"/>
    <p:sldId id="270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26" d="100"/>
          <a:sy n="126" d="100"/>
        </p:scale>
        <p:origin x="-1194" y="-102"/>
      </p:cViewPr>
      <p:guideLst>
        <p:guide orient="horz" pos="102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73087"/>
            <a:ext cx="3526367" cy="1127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99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7" name="Picture 6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009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15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9" name="Picture 8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90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11" name="Picture 10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30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7" name="Picture 6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51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6" name="Picture 5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955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10" name="Picture 9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3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9" name="Picture 8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869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309320"/>
            <a:ext cx="1296144" cy="387460"/>
          </a:xfrm>
          <a:prstGeom prst="rect">
            <a:avLst/>
          </a:prstGeom>
        </p:spPr>
      </p:pic>
      <p:pic>
        <p:nvPicPr>
          <p:cNvPr id="8" name="Picture 7" descr="logo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093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 descr="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50" y="6309320"/>
            <a:ext cx="1351006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53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C8360-7E39-4669-AE23-74ABB10710C9}" type="datetimeFigureOut">
              <a:rPr lang="en-AU" smtClean="0"/>
              <a:t>18/02/2014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76928-F406-4B40-B2BB-EF43F53D436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1993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84921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AU" sz="4000" dirty="0" smtClean="0">
                <a:latin typeface="Helvetica" pitchFamily="34" charset="0"/>
              </a:rPr>
              <a:t>The Great PSA Testing Controversy</a:t>
            </a:r>
            <a:br>
              <a:rPr lang="en-AU" sz="4000" dirty="0" smtClean="0">
                <a:latin typeface="Helvetica" pitchFamily="34" charset="0"/>
              </a:rPr>
            </a:br>
            <a:r>
              <a:rPr lang="en-AU" sz="2800" i="1" dirty="0" smtClean="0">
                <a:latin typeface="Helvetica" pitchFamily="34" charset="0"/>
              </a:rPr>
              <a:t>Does PSA Testing Do More Harm Than Good?</a:t>
            </a:r>
            <a:endParaRPr lang="en-AU" sz="2800" i="1" dirty="0">
              <a:latin typeface="Helvetic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340696"/>
            <a:ext cx="6400800" cy="1752600"/>
          </a:xfrm>
        </p:spPr>
        <p:txBody>
          <a:bodyPr>
            <a:normAutofit/>
          </a:bodyPr>
          <a:lstStyle/>
          <a:p>
            <a:r>
              <a:rPr lang="en-AU" sz="2800" dirty="0" smtClean="0">
                <a:latin typeface="Helvetica" pitchFamily="34" charset="0"/>
              </a:rPr>
              <a:t>Associate Professor Anthony Lowe</a:t>
            </a:r>
            <a:endParaRPr lang="en-AU" sz="2800" dirty="0">
              <a:latin typeface="Helvetica" pitchFamily="34" charset="0"/>
            </a:endParaRPr>
          </a:p>
        </p:txBody>
      </p:sp>
      <p:pic>
        <p:nvPicPr>
          <p:cNvPr id="5" name="Picture 4" descr="GHI (latest)Griffith Logo GHI-STD-2 col spot Med ORIGINAL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836712"/>
            <a:ext cx="2890244" cy="90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69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600000">
            <a:off x="380874" y="340944"/>
            <a:ext cx="3731632" cy="396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420000">
            <a:off x="982815" y="1123887"/>
            <a:ext cx="3773298" cy="396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0000">
            <a:off x="1705721" y="1998915"/>
            <a:ext cx="3708879" cy="396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80000">
            <a:off x="2554154" y="2793582"/>
            <a:ext cx="3495724" cy="396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0000">
            <a:off x="5131146" y="438865"/>
            <a:ext cx="3620571" cy="3960000"/>
          </a:xfrm>
          <a:prstGeom prst="rect">
            <a:avLst/>
          </a:prstGeom>
          <a:effectLst>
            <a:outerShdw blurRad="50800" dist="38100" dir="5400000" algn="t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0000">
            <a:off x="4098619" y="2314820"/>
            <a:ext cx="4269375" cy="39600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12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628800"/>
            <a:ext cx="6624736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AU" sz="2400" dirty="0" smtClean="0">
                <a:latin typeface="Helvetica" pitchFamily="34" charset="0"/>
              </a:rPr>
              <a:t>In this talk I will use</a:t>
            </a:r>
          </a:p>
          <a:p>
            <a:pPr algn="ctr">
              <a:lnSpc>
                <a:spcPct val="150000"/>
              </a:lnSpc>
            </a:pPr>
            <a:r>
              <a:rPr lang="en-AU" sz="2400" dirty="0" smtClean="0">
                <a:solidFill>
                  <a:srgbClr val="FF0000"/>
                </a:solidFill>
                <a:latin typeface="Helvetica" pitchFamily="34" charset="0"/>
              </a:rPr>
              <a:t>PSA testing</a:t>
            </a:r>
          </a:p>
          <a:p>
            <a:pPr algn="ctr">
              <a:lnSpc>
                <a:spcPct val="150000"/>
              </a:lnSpc>
            </a:pPr>
            <a:r>
              <a:rPr lang="en-AU" sz="2400" dirty="0" smtClean="0">
                <a:latin typeface="Helvetica" pitchFamily="34" charset="0"/>
              </a:rPr>
              <a:t>as shorthand for</a:t>
            </a:r>
          </a:p>
          <a:p>
            <a:pPr algn="ctr">
              <a:lnSpc>
                <a:spcPct val="150000"/>
              </a:lnSpc>
            </a:pPr>
            <a:r>
              <a:rPr lang="en-AU" sz="2400" dirty="0" smtClean="0">
                <a:solidFill>
                  <a:srgbClr val="FF0000"/>
                </a:solidFill>
                <a:latin typeface="Helvetica" pitchFamily="34" charset="0"/>
              </a:rPr>
              <a:t>PSA testing (with or without DRE) and subsequent prostate biopsy</a:t>
            </a:r>
            <a:endParaRPr lang="en-AU" sz="2400" dirty="0">
              <a:solidFill>
                <a:srgbClr val="FF0000"/>
              </a:solidFill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69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124744"/>
            <a:ext cx="4771593" cy="5668815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Sobering Statistics for Australians</a:t>
            </a:r>
            <a:endParaRPr lang="en-AU" sz="3200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65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Surely </a:t>
            </a:r>
            <a:r>
              <a:rPr lang="en-AU" sz="2400" dirty="0" smtClean="0">
                <a:solidFill>
                  <a:srgbClr val="FF0000"/>
                </a:solidFill>
                <a:latin typeface="Helvetica" pitchFamily="34" charset="0"/>
              </a:rPr>
              <a:t>early detection</a:t>
            </a:r>
            <a:r>
              <a:rPr lang="en-AU" sz="2400" dirty="0" smtClean="0">
                <a:latin typeface="Helvetica" pitchFamily="34" charset="0"/>
              </a:rPr>
              <a:t> → </a:t>
            </a:r>
            <a:r>
              <a:rPr lang="en-AU" sz="2400" dirty="0" smtClean="0">
                <a:solidFill>
                  <a:srgbClr val="FF0000"/>
                </a:solidFill>
                <a:latin typeface="Helvetica" pitchFamily="34" charset="0"/>
              </a:rPr>
              <a:t>early treatment</a:t>
            </a:r>
            <a:r>
              <a:rPr lang="en-AU" sz="2400" dirty="0" smtClean="0">
                <a:latin typeface="Helvetica" pitchFamily="34" charset="0"/>
              </a:rPr>
              <a:t> → </a:t>
            </a:r>
            <a:r>
              <a:rPr lang="en-AU" sz="2400" dirty="0" smtClean="0">
                <a:solidFill>
                  <a:srgbClr val="FF0000"/>
                </a:solidFill>
                <a:latin typeface="Helvetica" pitchFamily="34" charset="0"/>
              </a:rPr>
              <a:t>lives saved</a:t>
            </a:r>
            <a:r>
              <a:rPr lang="en-AU" sz="2400" dirty="0" smtClean="0">
                <a:latin typeface="Helvetica" pitchFamily="34" charset="0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Unfortunately, not necessarily true, US study</a:t>
            </a:r>
            <a:r>
              <a:rPr lang="en-AU" sz="2400" baseline="30000" dirty="0">
                <a:latin typeface="Helvetica" pitchFamily="34" charset="0"/>
              </a:rPr>
              <a:t>*</a:t>
            </a:r>
            <a:r>
              <a:rPr lang="en-AU" sz="2400" dirty="0" smtClean="0">
                <a:latin typeface="Helvetica" pitchFamily="34" charset="0"/>
              </a:rPr>
              <a:t> has shown that for men aged 65+ diagnosed with early stage prostate cancer </a:t>
            </a:r>
            <a:r>
              <a:rPr lang="en-AU" sz="2400" dirty="0">
                <a:latin typeface="Helvetica" pitchFamily="34" charset="0"/>
              </a:rPr>
              <a:t>death from heart disease </a:t>
            </a:r>
            <a:r>
              <a:rPr lang="en-AU" sz="2400" dirty="0" smtClean="0">
                <a:latin typeface="Helvetica" pitchFamily="34" charset="0"/>
              </a:rPr>
              <a:t>was </a:t>
            </a:r>
            <a:r>
              <a:rPr lang="en-AU" sz="2400" dirty="0">
                <a:latin typeface="Helvetica" pitchFamily="34" charset="0"/>
              </a:rPr>
              <a:t>more common than death from prostate </a:t>
            </a:r>
            <a:r>
              <a:rPr lang="en-AU" sz="2400" dirty="0" smtClean="0">
                <a:latin typeface="Helvetica" pitchFamily="34" charset="0"/>
              </a:rPr>
              <a:t>cancer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Does it matter if we cannot prove PSA testing saves lives?  Why not do it anyway?  What harm can it do?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AU" sz="2400" dirty="0">
              <a:latin typeface="Helvetic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24128" y="6525344"/>
            <a:ext cx="29523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U" sz="900" baseline="30000" dirty="0" smtClean="0">
                <a:latin typeface="Helvetica" pitchFamily="34" charset="0"/>
              </a:rPr>
              <a:t>*</a:t>
            </a:r>
            <a:r>
              <a:rPr lang="en-AU" sz="900" dirty="0" err="1" smtClean="0">
                <a:latin typeface="Helvetica" pitchFamily="34" charset="0"/>
              </a:rPr>
              <a:t>Ketchandji</a:t>
            </a:r>
            <a:r>
              <a:rPr lang="en-AU" sz="900" dirty="0" smtClean="0">
                <a:latin typeface="Helvetica" pitchFamily="34" charset="0"/>
              </a:rPr>
              <a:t> et al. J </a:t>
            </a:r>
            <a:r>
              <a:rPr lang="en-AU" sz="900" dirty="0">
                <a:latin typeface="Helvetica" pitchFamily="34" charset="0"/>
              </a:rPr>
              <a:t>Am </a:t>
            </a:r>
            <a:r>
              <a:rPr lang="en-AU" sz="900" dirty="0" err="1" smtClean="0">
                <a:latin typeface="Helvetica" pitchFamily="34" charset="0"/>
              </a:rPr>
              <a:t>Geriatr</a:t>
            </a:r>
            <a:r>
              <a:rPr lang="en-AU" sz="900" dirty="0" smtClean="0">
                <a:latin typeface="Helvetica" pitchFamily="34" charset="0"/>
              </a:rPr>
              <a:t> Soc</a:t>
            </a:r>
            <a:r>
              <a:rPr lang="en-AU" sz="900" dirty="0">
                <a:latin typeface="Helvetica" pitchFamily="34" charset="0"/>
              </a:rPr>
              <a:t>. 2009;57(1):24-30</a:t>
            </a:r>
            <a:r>
              <a:rPr lang="en-AU" sz="900" dirty="0" smtClean="0">
                <a:latin typeface="Helvetica" pitchFamily="34" charset="0"/>
              </a:rPr>
              <a:t>.</a:t>
            </a:r>
            <a:endParaRPr lang="en-AU" dirty="0">
              <a:latin typeface="Helvetica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Why the Controversy?</a:t>
            </a:r>
            <a:endParaRPr lang="en-AU" sz="3200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61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167" y="1124406"/>
            <a:ext cx="5197121" cy="5184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itle 5"/>
          <p:cNvSpPr>
            <a:spLocks noGrp="1"/>
          </p:cNvSpPr>
          <p:nvPr>
            <p:ph type="title" idx="4294967295"/>
          </p:nvPr>
        </p:nvSpPr>
        <p:spPr>
          <a:xfrm>
            <a:off x="446856" y="53975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Harms from Treatment</a:t>
            </a:r>
            <a:endParaRPr lang="en-AU" sz="3200" dirty="0">
              <a:latin typeface="Helvetic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6216" y="6525344"/>
            <a:ext cx="216024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U" sz="900" dirty="0" smtClean="0">
                <a:latin typeface="Helvetica"/>
                <a:cs typeface="Helvetica"/>
              </a:rPr>
              <a:t>Smith et al. </a:t>
            </a:r>
            <a:r>
              <a:rPr lang="en-AU" sz="900" dirty="0">
                <a:latin typeface="Helvetica"/>
                <a:cs typeface="Helvetica"/>
              </a:rPr>
              <a:t>BMJ 2009;339:b4817 </a:t>
            </a:r>
            <a:endParaRPr lang="en-AU" dirty="0">
              <a:latin typeface="Helvetica"/>
              <a:cs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34017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/>
          <p:cNvSpPr txBox="1">
            <a:spLocks/>
          </p:cNvSpPr>
          <p:nvPr/>
        </p:nvSpPr>
        <p:spPr>
          <a:xfrm>
            <a:off x="446856" y="539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3200" dirty="0" smtClean="0">
                <a:latin typeface="Helvetica" pitchFamily="34" charset="0"/>
              </a:rPr>
              <a:t>Benefits of Testing: PLCO and ERSPC</a:t>
            </a:r>
            <a:endParaRPr lang="en-AU" sz="3200" dirty="0">
              <a:latin typeface="Helvetica" pitchFamily="34" charset="0"/>
            </a:endParaRPr>
          </a:p>
        </p:txBody>
      </p:sp>
      <p:pic>
        <p:nvPicPr>
          <p:cNvPr id="1026" name="Picture 2" descr="C:\Users\alowe\Desktop\ERSPC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74866"/>
            <a:ext cx="4104456" cy="250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135127"/>
            <a:ext cx="792088" cy="792088"/>
          </a:xfrm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48200" y="4836293"/>
            <a:ext cx="4038600" cy="183306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AU" sz="1600" dirty="0" smtClean="0">
                <a:latin typeface="Helvetica" pitchFamily="34" charset="0"/>
              </a:rPr>
              <a:t>21% reduction in deaths from prostate cancer</a:t>
            </a:r>
          </a:p>
          <a:p>
            <a:pPr>
              <a:buFont typeface="Wingdings" pitchFamily="2" charset="2"/>
              <a:buChar char="§"/>
            </a:pPr>
            <a:r>
              <a:rPr lang="en-AU" sz="1600" dirty="0" smtClean="0">
                <a:latin typeface="Helvetica" pitchFamily="34" charset="0"/>
              </a:rPr>
              <a:t>31% reduction in risk of developing metastatic prostate cancer</a:t>
            </a:r>
          </a:p>
          <a:p>
            <a:pPr>
              <a:buFont typeface="Wingdings" pitchFamily="2" charset="2"/>
              <a:buChar char="§"/>
            </a:pPr>
            <a:r>
              <a:rPr lang="en-AU" sz="1600" dirty="0" smtClean="0">
                <a:latin typeface="Helvetica" pitchFamily="34" charset="0"/>
              </a:rPr>
              <a:t>No reduction in deaths from all causes</a:t>
            </a:r>
            <a:endParaRPr lang="en-AU" sz="1600" dirty="0">
              <a:latin typeface="Helvetic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08104" y="6489340"/>
            <a:ext cx="31683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U" sz="900" dirty="0" smtClean="0">
                <a:latin typeface="Helvetica" pitchFamily="34" charset="0"/>
              </a:rPr>
              <a:t>Schroder et al. </a:t>
            </a:r>
            <a:r>
              <a:rPr lang="en-AU" sz="900" dirty="0">
                <a:latin typeface="Helvetica" pitchFamily="34" charset="0"/>
              </a:rPr>
              <a:t>N </a:t>
            </a:r>
            <a:r>
              <a:rPr lang="en-AU" sz="900" dirty="0" err="1">
                <a:latin typeface="Helvetica" pitchFamily="34" charset="0"/>
              </a:rPr>
              <a:t>Engl</a:t>
            </a:r>
            <a:r>
              <a:rPr lang="en-AU" sz="900" dirty="0">
                <a:latin typeface="Helvetica" pitchFamily="34" charset="0"/>
              </a:rPr>
              <a:t> J Med 2012; 366:981-990</a:t>
            </a:r>
            <a:endParaRPr lang="en-AU" dirty="0">
              <a:latin typeface="Helvetica" pitchFamily="34" charset="0"/>
            </a:endParaRPr>
          </a:p>
        </p:txBody>
      </p:sp>
      <p:pic>
        <p:nvPicPr>
          <p:cNvPr id="1027" name="Picture 3" descr="C:\Users\alowe\Desktop\EU Fla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539" y="1268983"/>
            <a:ext cx="755749" cy="503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ontent Placeholder 4"/>
          <p:cNvSpPr txBox="1">
            <a:spLocks/>
          </p:cNvSpPr>
          <p:nvPr/>
        </p:nvSpPr>
        <p:spPr>
          <a:xfrm>
            <a:off x="317376" y="4836293"/>
            <a:ext cx="4038600" cy="18330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AU" sz="1600" dirty="0" smtClean="0">
                <a:latin typeface="Helvetica" pitchFamily="34" charset="0"/>
              </a:rPr>
              <a:t>No reduction in deaths from prostate cancer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59632" y="6489340"/>
            <a:ext cx="309634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 smtClean="0">
                <a:latin typeface="Helvetica" pitchFamily="34" charset="0"/>
              </a:rPr>
              <a:t>Andriole</a:t>
            </a:r>
            <a:r>
              <a:rPr lang="en-GB" sz="900" dirty="0" smtClean="0">
                <a:latin typeface="Helvetica" pitchFamily="34" charset="0"/>
              </a:rPr>
              <a:t> et al. </a:t>
            </a:r>
            <a:r>
              <a:rPr lang="en-AU" sz="900" dirty="0">
                <a:latin typeface="Helvetica" pitchFamily="34" charset="0"/>
              </a:rPr>
              <a:t>N </a:t>
            </a:r>
            <a:r>
              <a:rPr lang="en-AU" sz="900" dirty="0" err="1">
                <a:latin typeface="Helvetica" pitchFamily="34" charset="0"/>
              </a:rPr>
              <a:t>Engl</a:t>
            </a:r>
            <a:r>
              <a:rPr lang="en-AU" sz="900" dirty="0">
                <a:latin typeface="Helvetica" pitchFamily="34" charset="0"/>
              </a:rPr>
              <a:t> J Med 2009; </a:t>
            </a:r>
            <a:r>
              <a:rPr lang="en-AU" sz="900" dirty="0" smtClean="0">
                <a:latin typeface="Helvetica" pitchFamily="34" charset="0"/>
              </a:rPr>
              <a:t>360:1310-1319</a:t>
            </a:r>
            <a:endParaRPr lang="en-GB" sz="900" dirty="0">
              <a:latin typeface="Helvetica" pitchFamily="34" charset="0"/>
            </a:endParaRPr>
          </a:p>
        </p:txBody>
      </p:sp>
      <p:pic>
        <p:nvPicPr>
          <p:cNvPr id="1029" name="Picture 5" descr="C:\Users\alowe\Desktop\PLC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39" y="1999223"/>
            <a:ext cx="2773157" cy="2581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667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lowe\Desktop\PSA Tests in Australi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18815"/>
            <a:ext cx="7311145" cy="470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5"/>
          <p:cNvSpPr txBox="1">
            <a:spLocks/>
          </p:cNvSpPr>
          <p:nvPr/>
        </p:nvSpPr>
        <p:spPr>
          <a:xfrm>
            <a:off x="446856" y="539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3200" dirty="0" smtClean="0">
                <a:latin typeface="Helvetica" pitchFamily="34" charset="0"/>
              </a:rPr>
              <a:t>A Lot of PSA Testing is Occurring</a:t>
            </a:r>
          </a:p>
          <a:p>
            <a:r>
              <a:rPr lang="en-AU" sz="2200" dirty="0" smtClean="0">
                <a:latin typeface="Helvetica" pitchFamily="34" charset="0"/>
              </a:rPr>
              <a:t>778,469 PSA Screening Tests in 2012</a:t>
            </a:r>
            <a:endParaRPr lang="en-AU" sz="2200" dirty="0">
              <a:latin typeface="Helvetic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672" y="6488668"/>
            <a:ext cx="70567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U" sz="900" dirty="0">
                <a:latin typeface="Helvetica" pitchFamily="34" charset="0"/>
              </a:rPr>
              <a:t>Australian Institute of Health and Welfare 2013. Prostate </a:t>
            </a:r>
            <a:r>
              <a:rPr lang="en-AU" sz="900" dirty="0" smtClean="0">
                <a:latin typeface="Helvetica" pitchFamily="34" charset="0"/>
              </a:rPr>
              <a:t>Cancer </a:t>
            </a:r>
            <a:r>
              <a:rPr lang="en-AU" sz="900" dirty="0">
                <a:latin typeface="Helvetica" pitchFamily="34" charset="0"/>
              </a:rPr>
              <a:t>in Australia. Cancer series no. 79</a:t>
            </a:r>
            <a:r>
              <a:rPr lang="en-AU" sz="900" dirty="0" smtClean="0">
                <a:latin typeface="Helvetica" pitchFamily="34" charset="0"/>
              </a:rPr>
              <a:t>. Cat</a:t>
            </a:r>
            <a:r>
              <a:rPr lang="en-AU" sz="900" dirty="0">
                <a:latin typeface="Helvetica" pitchFamily="34" charset="0"/>
              </a:rPr>
              <a:t>. no. CAN 76. Canberra: </a:t>
            </a:r>
            <a:r>
              <a:rPr lang="en-AU" sz="900" dirty="0" smtClean="0">
                <a:latin typeface="Helvetica" pitchFamily="34" charset="0"/>
              </a:rPr>
              <a:t>AIHW</a:t>
            </a:r>
            <a:r>
              <a:rPr lang="en-AU" sz="900" dirty="0">
                <a:latin typeface="Helvetica" pitchFamily="34" charset="0"/>
              </a:rPr>
              <a:t>.</a:t>
            </a:r>
            <a:endParaRPr lang="en-AU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89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/>
          <p:cNvSpPr txBox="1">
            <a:spLocks/>
          </p:cNvSpPr>
          <p:nvPr/>
        </p:nvSpPr>
        <p:spPr>
          <a:xfrm>
            <a:off x="446856" y="5397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3200" dirty="0" smtClean="0">
                <a:latin typeface="Helvetica" pitchFamily="34" charset="0"/>
              </a:rPr>
              <a:t>Self-reported Data* Indicate GPs are the Main Influencers for Men to be Tested </a:t>
            </a:r>
            <a:endParaRPr lang="en-AU" sz="3200" dirty="0">
              <a:latin typeface="Helvetic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36" y="6488668"/>
            <a:ext cx="64807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U" sz="900" dirty="0" smtClean="0">
                <a:latin typeface="Helvetica" pitchFamily="34" charset="0"/>
              </a:rPr>
              <a:t>*Lowe et al. 2012. Research, Awareness, Support: Ten Years of Progress in Prostate Cancer, PCFA.</a:t>
            </a:r>
            <a:endParaRPr lang="en-AU" dirty="0">
              <a:latin typeface="Helvetica" pitchFamily="34" charset="0"/>
            </a:endParaRPr>
          </a:p>
        </p:txBody>
      </p:sp>
      <p:pic>
        <p:nvPicPr>
          <p:cNvPr id="3074" name="Picture 2" descr="C:\Users\alowe\Desktop\How Did You Come To Have the Tes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828" y="1352965"/>
            <a:ext cx="307311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076056" y="1700808"/>
            <a:ext cx="3312368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AU" dirty="0" smtClean="0">
                <a:latin typeface="Helvetica" pitchFamily="34" charset="0"/>
              </a:rPr>
              <a:t>40% of participants in PCFA’s 2012 Community Attitudes Survey either “strongly agreed” or “agreed” that the advice about the usefulness of the test is confusing</a:t>
            </a:r>
            <a:endParaRPr lang="en-AU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16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Evidenced-based medicine is hard when the evidence is inconclusive or non-existent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The Australian community is confused about PSA testing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Despite that large numbers of men are being tested with GPs as the main influencers</a:t>
            </a:r>
            <a:endParaRPr lang="en-AU" sz="2400" dirty="0">
              <a:latin typeface="Helvetica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What a Mess!</a:t>
            </a:r>
            <a:endParaRPr lang="en-AU" sz="3200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601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The Way Forward</a:t>
            </a:r>
            <a:endParaRPr lang="en-AU" sz="3200" dirty="0">
              <a:latin typeface="Helvetic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556792"/>
            <a:ext cx="763284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AU" sz="2400" dirty="0" smtClean="0">
                <a:latin typeface="Helvetica" pitchFamily="34" charset="0"/>
              </a:rPr>
              <a:t>Change the question from</a:t>
            </a:r>
          </a:p>
          <a:p>
            <a:pPr algn="ctr">
              <a:lnSpc>
                <a:spcPct val="150000"/>
              </a:lnSpc>
            </a:pPr>
            <a:r>
              <a:rPr lang="en-AU" sz="2400" dirty="0" smtClean="0">
                <a:solidFill>
                  <a:srgbClr val="FF0000"/>
                </a:solidFill>
                <a:latin typeface="Helvetica" pitchFamily="34" charset="0"/>
              </a:rPr>
              <a:t>Should we test or not?</a:t>
            </a:r>
          </a:p>
          <a:p>
            <a:pPr algn="ctr">
              <a:lnSpc>
                <a:spcPct val="150000"/>
              </a:lnSpc>
            </a:pPr>
            <a:r>
              <a:rPr lang="en-AU" sz="2400" dirty="0" smtClean="0">
                <a:latin typeface="Helvetica" pitchFamily="34" charset="0"/>
              </a:rPr>
              <a:t>↓</a:t>
            </a:r>
          </a:p>
          <a:p>
            <a:pPr algn="ctr">
              <a:lnSpc>
                <a:spcPct val="150000"/>
              </a:lnSpc>
            </a:pPr>
            <a:r>
              <a:rPr lang="en-AU" sz="2400" dirty="0" smtClean="0">
                <a:solidFill>
                  <a:srgbClr val="FF0000"/>
                </a:solidFill>
                <a:latin typeface="Helvetica" pitchFamily="34" charset="0"/>
              </a:rPr>
              <a:t>How do we create a more ordered approach that maximises the benefits and minimises the harms from testing and subsequent treatment?</a:t>
            </a:r>
          </a:p>
          <a:p>
            <a:endParaRPr lang="en-AU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00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NHMRC Review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PRIAS and active surveillance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Melbourne Consensus Statement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PCFA-CCA national clinical guidelines on PSA testing and early management of test-detected prostate cancer </a:t>
            </a:r>
            <a:endParaRPr lang="en-AU" sz="2400" dirty="0">
              <a:latin typeface="Helvetica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Recent Advances</a:t>
            </a:r>
            <a:endParaRPr lang="en-AU" sz="3200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27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400" dirty="0">
                <a:latin typeface="Helvetica" pitchFamily="34" charset="0"/>
              </a:rPr>
              <a:t>For men aged 50–69, level 1 evidence demonstrates that PSA testing reduces prostate cancer-specific mortality and the incidence of metastatic prostate cancer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AU" sz="2400" dirty="0">
                <a:latin typeface="Helvetica" pitchFamily="34" charset="0"/>
              </a:rPr>
              <a:t>Prostate cancer diagnosis must be uncoupled from prostate cancer intervention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Helvetica" pitchFamily="34" charset="0"/>
              </a:rPr>
              <a:t>PSA testing should not be considered on its own, but rather as part of a multivariable approach to early prostate cancer </a:t>
            </a:r>
            <a:r>
              <a:rPr lang="en-US" sz="2400" dirty="0" smtClean="0">
                <a:latin typeface="Helvetica" pitchFamily="34" charset="0"/>
              </a:rPr>
              <a:t>detection</a:t>
            </a:r>
            <a:endParaRPr lang="en-US" sz="2400" dirty="0">
              <a:latin typeface="Helvetica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Melbourne Consensus Statement</a:t>
            </a:r>
            <a:endParaRPr lang="en-AU" sz="3200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73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AU" sz="2400" dirty="0" smtClean="0">
                <a:latin typeface="Helvetica" pitchFamily="34" charset="0"/>
              </a:rPr>
              <a:t>Baseline </a:t>
            </a:r>
            <a:r>
              <a:rPr lang="en-AU" sz="2400" dirty="0">
                <a:latin typeface="Helvetica" pitchFamily="34" charset="0"/>
              </a:rPr>
              <a:t>PSA testing for men in their 40s is useful for predicting the future risk of prostate cancer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dirty="0">
                <a:latin typeface="Helvetica" pitchFamily="34" charset="0"/>
              </a:rPr>
              <a:t>Older men in good health with over ten year life expectancy should not be denied PSA testing on the basis of their age</a:t>
            </a:r>
            <a:endParaRPr lang="en-AU" sz="2400" dirty="0">
              <a:latin typeface="Helvetica" pitchFamily="34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Melbourne Consensus Statement</a:t>
            </a:r>
            <a:endParaRPr lang="en-AU" sz="3200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6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1078">
            <a:off x="2942767" y="1445073"/>
            <a:ext cx="3180768" cy="4500000"/>
          </a:xfr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National</a:t>
            </a:r>
            <a:r>
              <a:rPr lang="en-AU" sz="3600" dirty="0" smtClean="0">
                <a:latin typeface="Helvetica" pitchFamily="34" charset="0"/>
              </a:rPr>
              <a:t> Clinical Guidelines</a:t>
            </a:r>
            <a:endParaRPr lang="en-AU" sz="3600" dirty="0">
              <a:latin typeface="Helvetica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803">
            <a:off x="5498596" y="1474303"/>
            <a:ext cx="3180769" cy="4500000"/>
          </a:xfrm>
          <a:prstGeom prst="rect">
            <a:avLst/>
          </a:prstGeom>
          <a:effectLst>
            <a:outerShdw blurRad="50800" dist="50800" dir="5400000" algn="ctr" rotWithShape="0">
              <a:schemeClr val="tx1">
                <a:lumMod val="50000"/>
                <a:lumOff val="50000"/>
              </a:schemeClr>
            </a:outerShdw>
          </a:effec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457200" y="1600200"/>
            <a:ext cx="2098576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Joint initiative of PCFA and Cancer Council Australia</a:t>
            </a: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Developing to NHMRC standard on CCA wiki platform</a:t>
            </a: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EAP includes full spectrum of opinion on PSA testing</a:t>
            </a: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Plan to launch at UICC World Cancer Congress in Melbourne in December</a:t>
            </a:r>
          </a:p>
          <a:p>
            <a:pPr>
              <a:lnSpc>
                <a:spcPct val="120000"/>
              </a:lnSpc>
              <a:buFont typeface="Wingdings" pitchFamily="2" charset="2"/>
              <a:buChar char="§"/>
            </a:pPr>
            <a:r>
              <a:rPr lang="en-AU" sz="2400" dirty="0" smtClean="0">
                <a:latin typeface="Helvetica" pitchFamily="34" charset="0"/>
              </a:rPr>
              <a:t>National and international first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AU" sz="2400" dirty="0" smtClean="0">
              <a:latin typeface="Helvetica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AU" sz="2400" dirty="0">
              <a:latin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27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AU" sz="3200" dirty="0" smtClean="0">
                <a:latin typeface="Helvetica" pitchFamily="34" charset="0"/>
              </a:rPr>
              <a:t>PCFA Policy on PSA Testing</a:t>
            </a:r>
            <a:endParaRPr lang="en-AU" sz="3200" dirty="0">
              <a:latin typeface="Helvetic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1556792"/>
            <a:ext cx="7632848" cy="326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AU" sz="2000" dirty="0" smtClean="0">
                <a:latin typeface="Helvetica" pitchFamily="34" charset="0"/>
              </a:rPr>
              <a:t>Men </a:t>
            </a:r>
            <a:r>
              <a:rPr lang="en-AU" sz="2000" dirty="0">
                <a:latin typeface="Helvetica" pitchFamily="34" charset="0"/>
              </a:rPr>
              <a:t>over age 50, or 40 with a family history of prostate cancer, should talk to their doctor about testing for prostate cancer using the PSA test and DRE as part of their annual health check-up.  Men should make an individual informed decision about testing based on the latest available evidence on the benefits and potential harms of testing and subsequent treatment for prostate cancer.</a:t>
            </a:r>
          </a:p>
        </p:txBody>
      </p:sp>
    </p:spTree>
    <p:extLst>
      <p:ext uri="{BB962C8B-B14F-4D97-AF65-F5344CB8AC3E}">
        <p14:creationId xmlns:p14="http://schemas.microsoft.com/office/powerpoint/2010/main" val="228080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584</Words>
  <Application>Microsoft Office PowerPoint</Application>
  <PresentationFormat>On-screen Show (4:3)</PresentationFormat>
  <Paragraphs>56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The Great PSA Testing Controversy Does PSA Testing Do More Harm Than Good?</vt:lpstr>
      <vt:lpstr>PowerPoint Presentation</vt:lpstr>
      <vt:lpstr>PowerPoint Presentation</vt:lpstr>
      <vt:lpstr>Sobering Statistics for Australians</vt:lpstr>
      <vt:lpstr>Why the Controversy?</vt:lpstr>
      <vt:lpstr>Harms from Treatment</vt:lpstr>
      <vt:lpstr>PowerPoint Presentation</vt:lpstr>
      <vt:lpstr>PowerPoint Presentation</vt:lpstr>
      <vt:lpstr>PowerPoint Presentation</vt:lpstr>
      <vt:lpstr>What a Mess!</vt:lpstr>
      <vt:lpstr>The Way Forward</vt:lpstr>
      <vt:lpstr>Recent Advances</vt:lpstr>
      <vt:lpstr>Melbourne Consensus Statement</vt:lpstr>
      <vt:lpstr>Melbourne Consensus Statement</vt:lpstr>
      <vt:lpstr>National Clinical Guidelines</vt:lpstr>
      <vt:lpstr>PCFA Policy on PSA Testing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Great PSA Testing Controversy Does PSA Testing Do More Harm Than Good?</dc:title>
  <dc:creator>Anthony Lowe</dc:creator>
  <cp:lastModifiedBy>Anthony Lowe</cp:lastModifiedBy>
  <cp:revision>157</cp:revision>
  <cp:lastPrinted>2014-02-13T04:06:31Z</cp:lastPrinted>
  <dcterms:created xsi:type="dcterms:W3CDTF">2014-02-07T00:17:32Z</dcterms:created>
  <dcterms:modified xsi:type="dcterms:W3CDTF">2014-02-18T01:49:07Z</dcterms:modified>
</cp:coreProperties>
</file>